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9" r:id="rId3"/>
    <p:sldId id="260" r:id="rId4"/>
    <p:sldId id="261" r:id="rId5"/>
    <p:sldId id="257" r:id="rId6"/>
    <p:sldId id="258"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αρία" initials="M" lastIdx="0" clrIdx="0">
    <p:extLst>
      <p:ext uri="{19B8F6BF-5375-455C-9EA6-DF929625EA0E}">
        <p15:presenceInfo xmlns:p15="http://schemas.microsoft.com/office/powerpoint/2012/main" userId="Mαρία"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96" autoAdjust="0"/>
    <p:restoredTop sz="94660"/>
  </p:normalViewPr>
  <p:slideViewPr>
    <p:cSldViewPr snapToGrid="0">
      <p:cViewPr varScale="1">
        <p:scale>
          <a:sx n="72" d="100"/>
          <a:sy n="72" d="100"/>
        </p:scale>
        <p:origin x="636"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097A9-2C70-4153-8B4C-3918DCA5E41E}"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l-GR"/>
        </a:p>
      </dgm:t>
    </dgm:pt>
    <dgm:pt modelId="{944D89B0-94DE-4866-8289-BB416AE9C5F4}">
      <dgm:prSet phldrT="[Κείμενο]"/>
      <dgm:spPr/>
      <dgm:t>
        <a:bodyPr/>
        <a:lstStyle/>
        <a:p>
          <a:r>
            <a:rPr lang="el-GR" dirty="0"/>
            <a:t>Μας κρατάει στο έδαφος.</a:t>
          </a:r>
        </a:p>
      </dgm:t>
    </dgm:pt>
    <dgm:pt modelId="{45E67729-0881-4CB2-8B66-4F319D90E7E1}" type="parTrans" cxnId="{824C75C2-DC94-4DB1-8BA8-BAEF79E329BE}">
      <dgm:prSet/>
      <dgm:spPr/>
      <dgm:t>
        <a:bodyPr/>
        <a:lstStyle/>
        <a:p>
          <a:endParaRPr lang="el-GR"/>
        </a:p>
      </dgm:t>
    </dgm:pt>
    <dgm:pt modelId="{56447959-D49A-453D-9668-BCDA3672C2F1}" type="sibTrans" cxnId="{824C75C2-DC94-4DB1-8BA8-BAEF79E329BE}">
      <dgm:prSet/>
      <dgm:spPr/>
      <dgm:t>
        <a:bodyPr/>
        <a:lstStyle/>
        <a:p>
          <a:endParaRPr lang="el-GR"/>
        </a:p>
      </dgm:t>
    </dgm:pt>
    <dgm:pt modelId="{5F570A83-98C8-4D20-839D-4983CAEED390}">
      <dgm:prSet phldrT="[Κείμενο]"/>
      <dgm:spPr/>
      <dgm:t>
        <a:bodyPr/>
        <a:lstStyle/>
        <a:p>
          <a:r>
            <a:rPr lang="el-GR" dirty="0"/>
            <a:t>Διατηρεί το φεγγάρι σε τροχιά.</a:t>
          </a:r>
        </a:p>
      </dgm:t>
    </dgm:pt>
    <dgm:pt modelId="{8E585489-4CA2-4CCE-8A16-64D054B08051}" type="parTrans" cxnId="{D43FEB1E-8F16-40F1-AE96-B95344C2EEFD}">
      <dgm:prSet/>
      <dgm:spPr/>
      <dgm:t>
        <a:bodyPr/>
        <a:lstStyle/>
        <a:p>
          <a:endParaRPr lang="el-GR"/>
        </a:p>
      </dgm:t>
    </dgm:pt>
    <dgm:pt modelId="{E20D4BFA-72A0-4DD8-9F45-ACB613EDEB4F}" type="sibTrans" cxnId="{D43FEB1E-8F16-40F1-AE96-B95344C2EEFD}">
      <dgm:prSet/>
      <dgm:spPr/>
      <dgm:t>
        <a:bodyPr/>
        <a:lstStyle/>
        <a:p>
          <a:endParaRPr lang="el-GR"/>
        </a:p>
      </dgm:t>
    </dgm:pt>
    <dgm:pt modelId="{C4410F30-35A4-42A0-A117-A475217BD15A}">
      <dgm:prSet phldrT="[Κείμενο]"/>
      <dgm:spPr/>
      <dgm:t>
        <a:bodyPr/>
        <a:lstStyle/>
        <a:p>
          <a:r>
            <a:rPr lang="el-GR" dirty="0"/>
            <a:t>Υδραγωγεία.</a:t>
          </a:r>
        </a:p>
      </dgm:t>
    </dgm:pt>
    <dgm:pt modelId="{955FAB46-FADE-488B-BF33-B507E4D6EEB8}" type="parTrans" cxnId="{54EBD357-DB19-4A6A-B309-3BE247B7983B}">
      <dgm:prSet/>
      <dgm:spPr/>
      <dgm:t>
        <a:bodyPr/>
        <a:lstStyle/>
        <a:p>
          <a:endParaRPr lang="el-GR"/>
        </a:p>
      </dgm:t>
    </dgm:pt>
    <dgm:pt modelId="{52E0B43E-27A2-4B39-8B77-047591D16FC7}" type="sibTrans" cxnId="{54EBD357-DB19-4A6A-B309-3BE247B7983B}">
      <dgm:prSet/>
      <dgm:spPr/>
      <dgm:t>
        <a:bodyPr/>
        <a:lstStyle/>
        <a:p>
          <a:endParaRPr lang="el-GR"/>
        </a:p>
      </dgm:t>
    </dgm:pt>
    <dgm:pt modelId="{C65D81DB-BCD0-4791-88F2-797F8E9FD1D4}">
      <dgm:prSet/>
      <dgm:spPr/>
      <dgm:t>
        <a:bodyPr/>
        <a:lstStyle/>
        <a:p>
          <a:endParaRPr lang="el-GR" dirty="0"/>
        </a:p>
      </dgm:t>
    </dgm:pt>
    <dgm:pt modelId="{BCB438EF-55FA-4DBD-B247-65DD074AB813}" type="parTrans" cxnId="{36E8431F-CD90-4841-8CAC-3DCCCE4CBDB2}">
      <dgm:prSet/>
      <dgm:spPr/>
      <dgm:t>
        <a:bodyPr/>
        <a:lstStyle/>
        <a:p>
          <a:endParaRPr lang="el-GR"/>
        </a:p>
      </dgm:t>
    </dgm:pt>
    <dgm:pt modelId="{300CB27B-1B8F-48B7-B56C-EF0C708EAAED}" type="sibTrans" cxnId="{36E8431F-CD90-4841-8CAC-3DCCCE4CBDB2}">
      <dgm:prSet/>
      <dgm:spPr/>
      <dgm:t>
        <a:bodyPr/>
        <a:lstStyle/>
        <a:p>
          <a:endParaRPr lang="el-GR"/>
        </a:p>
      </dgm:t>
    </dgm:pt>
    <dgm:pt modelId="{52B37B84-4191-4E01-942C-FA7903DAEC2E}">
      <dgm:prSet/>
      <dgm:spPr/>
      <dgm:t>
        <a:bodyPr/>
        <a:lstStyle/>
        <a:p>
          <a:r>
            <a:rPr lang="el-GR" dirty="0"/>
            <a:t>Ιατρικοί οροί</a:t>
          </a:r>
        </a:p>
      </dgm:t>
    </dgm:pt>
    <dgm:pt modelId="{472C06F6-1B02-470D-B73C-DFD97AE56110}" type="parTrans" cxnId="{715F24CB-0AAB-4321-B6CB-F9EFC8C87408}">
      <dgm:prSet/>
      <dgm:spPr/>
      <dgm:t>
        <a:bodyPr/>
        <a:lstStyle/>
        <a:p>
          <a:endParaRPr lang="el-GR"/>
        </a:p>
      </dgm:t>
    </dgm:pt>
    <dgm:pt modelId="{A1D129D2-F836-4A10-9D93-7F4158B39BC6}" type="sibTrans" cxnId="{715F24CB-0AAB-4321-B6CB-F9EFC8C87408}">
      <dgm:prSet/>
      <dgm:spPr/>
      <dgm:t>
        <a:bodyPr/>
        <a:lstStyle/>
        <a:p>
          <a:endParaRPr lang="el-GR"/>
        </a:p>
      </dgm:t>
    </dgm:pt>
    <dgm:pt modelId="{27E99CE2-452F-44D9-9A13-B29E14E646C8}" type="pres">
      <dgm:prSet presAssocID="{EB8097A9-2C70-4153-8B4C-3918DCA5E41E}" presName="linear" presStyleCnt="0">
        <dgm:presLayoutVars>
          <dgm:dir/>
          <dgm:animLvl val="lvl"/>
          <dgm:resizeHandles val="exact"/>
        </dgm:presLayoutVars>
      </dgm:prSet>
      <dgm:spPr/>
    </dgm:pt>
    <dgm:pt modelId="{466F0D73-4E38-4F1E-921F-48798F381F90}" type="pres">
      <dgm:prSet presAssocID="{944D89B0-94DE-4866-8289-BB416AE9C5F4}" presName="parentLin" presStyleCnt="0"/>
      <dgm:spPr/>
    </dgm:pt>
    <dgm:pt modelId="{E227DBBD-DB57-4ACB-BDE3-AA6AD39BC846}" type="pres">
      <dgm:prSet presAssocID="{944D89B0-94DE-4866-8289-BB416AE9C5F4}" presName="parentLeftMargin" presStyleLbl="node1" presStyleIdx="0" presStyleCnt="4"/>
      <dgm:spPr/>
    </dgm:pt>
    <dgm:pt modelId="{65E309B2-083F-4004-92AD-EF6EBEDCD2FE}" type="pres">
      <dgm:prSet presAssocID="{944D89B0-94DE-4866-8289-BB416AE9C5F4}" presName="parentText" presStyleLbl="node1" presStyleIdx="0" presStyleCnt="4">
        <dgm:presLayoutVars>
          <dgm:chMax val="0"/>
          <dgm:bulletEnabled val="1"/>
        </dgm:presLayoutVars>
      </dgm:prSet>
      <dgm:spPr/>
    </dgm:pt>
    <dgm:pt modelId="{6ADC7D99-A442-4549-ABBD-4C02B20DC51D}" type="pres">
      <dgm:prSet presAssocID="{944D89B0-94DE-4866-8289-BB416AE9C5F4}" presName="negativeSpace" presStyleCnt="0"/>
      <dgm:spPr/>
    </dgm:pt>
    <dgm:pt modelId="{E476983D-2036-441B-9744-961461E3CC55}" type="pres">
      <dgm:prSet presAssocID="{944D89B0-94DE-4866-8289-BB416AE9C5F4}" presName="childText" presStyleLbl="conFgAcc1" presStyleIdx="0" presStyleCnt="4">
        <dgm:presLayoutVars>
          <dgm:bulletEnabled val="1"/>
        </dgm:presLayoutVars>
      </dgm:prSet>
      <dgm:spPr/>
    </dgm:pt>
    <dgm:pt modelId="{14019043-1C38-4606-B2B1-CFBF5DB9D0BD}" type="pres">
      <dgm:prSet presAssocID="{56447959-D49A-453D-9668-BCDA3672C2F1}" presName="spaceBetweenRectangles" presStyleCnt="0"/>
      <dgm:spPr/>
    </dgm:pt>
    <dgm:pt modelId="{1E481E8A-01F0-4ABD-BEE1-ED80317555FA}" type="pres">
      <dgm:prSet presAssocID="{5F570A83-98C8-4D20-839D-4983CAEED390}" presName="parentLin" presStyleCnt="0"/>
      <dgm:spPr/>
    </dgm:pt>
    <dgm:pt modelId="{D8CBF2A6-2A2D-44FA-8380-D6C35161AE4C}" type="pres">
      <dgm:prSet presAssocID="{5F570A83-98C8-4D20-839D-4983CAEED390}" presName="parentLeftMargin" presStyleLbl="node1" presStyleIdx="0" presStyleCnt="4"/>
      <dgm:spPr/>
    </dgm:pt>
    <dgm:pt modelId="{6341B1C5-4165-48D2-A729-A6231928FAF6}" type="pres">
      <dgm:prSet presAssocID="{5F570A83-98C8-4D20-839D-4983CAEED390}" presName="parentText" presStyleLbl="node1" presStyleIdx="1" presStyleCnt="4">
        <dgm:presLayoutVars>
          <dgm:chMax val="0"/>
          <dgm:bulletEnabled val="1"/>
        </dgm:presLayoutVars>
      </dgm:prSet>
      <dgm:spPr/>
    </dgm:pt>
    <dgm:pt modelId="{E6557D9B-DA27-44AD-BF8C-1BEAFD19342E}" type="pres">
      <dgm:prSet presAssocID="{5F570A83-98C8-4D20-839D-4983CAEED390}" presName="negativeSpace" presStyleCnt="0"/>
      <dgm:spPr/>
    </dgm:pt>
    <dgm:pt modelId="{B654882E-F2F8-4A19-A892-9A79B0DD21A5}" type="pres">
      <dgm:prSet presAssocID="{5F570A83-98C8-4D20-839D-4983CAEED390}" presName="childText" presStyleLbl="conFgAcc1" presStyleIdx="1" presStyleCnt="4">
        <dgm:presLayoutVars>
          <dgm:bulletEnabled val="1"/>
        </dgm:presLayoutVars>
      </dgm:prSet>
      <dgm:spPr/>
    </dgm:pt>
    <dgm:pt modelId="{B03D5C68-8A3C-4F58-A05B-7867A9ECC645}" type="pres">
      <dgm:prSet presAssocID="{E20D4BFA-72A0-4DD8-9F45-ACB613EDEB4F}" presName="spaceBetweenRectangles" presStyleCnt="0"/>
      <dgm:spPr/>
    </dgm:pt>
    <dgm:pt modelId="{50446D3A-EF6B-4A94-BB87-8EA7449CB5C8}" type="pres">
      <dgm:prSet presAssocID="{C4410F30-35A4-42A0-A117-A475217BD15A}" presName="parentLin" presStyleCnt="0"/>
      <dgm:spPr/>
    </dgm:pt>
    <dgm:pt modelId="{959973B6-B8C8-402E-88AD-D89B94228F74}" type="pres">
      <dgm:prSet presAssocID="{C4410F30-35A4-42A0-A117-A475217BD15A}" presName="parentLeftMargin" presStyleLbl="node1" presStyleIdx="1" presStyleCnt="4"/>
      <dgm:spPr/>
    </dgm:pt>
    <dgm:pt modelId="{D4020DE2-4E4B-47DE-81D3-594EA07D3853}" type="pres">
      <dgm:prSet presAssocID="{C4410F30-35A4-42A0-A117-A475217BD15A}" presName="parentText" presStyleLbl="node1" presStyleIdx="2" presStyleCnt="4">
        <dgm:presLayoutVars>
          <dgm:chMax val="0"/>
          <dgm:bulletEnabled val="1"/>
        </dgm:presLayoutVars>
      </dgm:prSet>
      <dgm:spPr/>
    </dgm:pt>
    <dgm:pt modelId="{604ACBDB-A0AC-400A-B991-FBE7E3B19CA7}" type="pres">
      <dgm:prSet presAssocID="{C4410F30-35A4-42A0-A117-A475217BD15A}" presName="negativeSpace" presStyleCnt="0"/>
      <dgm:spPr/>
    </dgm:pt>
    <dgm:pt modelId="{0BD7C05A-CAF3-4D09-990B-275BA882D5B4}" type="pres">
      <dgm:prSet presAssocID="{C4410F30-35A4-42A0-A117-A475217BD15A}" presName="childText" presStyleLbl="conFgAcc1" presStyleIdx="2" presStyleCnt="4">
        <dgm:presLayoutVars>
          <dgm:bulletEnabled val="1"/>
        </dgm:presLayoutVars>
      </dgm:prSet>
      <dgm:spPr/>
    </dgm:pt>
    <dgm:pt modelId="{62735061-02E0-44B0-885E-751EB59FE0C3}" type="pres">
      <dgm:prSet presAssocID="{52E0B43E-27A2-4B39-8B77-047591D16FC7}" presName="spaceBetweenRectangles" presStyleCnt="0"/>
      <dgm:spPr/>
    </dgm:pt>
    <dgm:pt modelId="{52F6F897-51BF-4F18-AB16-69B111F4B3B9}" type="pres">
      <dgm:prSet presAssocID="{52B37B84-4191-4E01-942C-FA7903DAEC2E}" presName="parentLin" presStyleCnt="0"/>
      <dgm:spPr/>
    </dgm:pt>
    <dgm:pt modelId="{50FDAF66-2F2D-4EC1-B586-7BDE1350C155}" type="pres">
      <dgm:prSet presAssocID="{52B37B84-4191-4E01-942C-FA7903DAEC2E}" presName="parentLeftMargin" presStyleLbl="node1" presStyleIdx="2" presStyleCnt="4"/>
      <dgm:spPr/>
    </dgm:pt>
    <dgm:pt modelId="{C2991F65-0F62-4BC7-8D33-0BBF9E0119DA}" type="pres">
      <dgm:prSet presAssocID="{52B37B84-4191-4E01-942C-FA7903DAEC2E}" presName="parentText" presStyleLbl="node1" presStyleIdx="3" presStyleCnt="4">
        <dgm:presLayoutVars>
          <dgm:chMax val="0"/>
          <dgm:bulletEnabled val="1"/>
        </dgm:presLayoutVars>
      </dgm:prSet>
      <dgm:spPr/>
    </dgm:pt>
    <dgm:pt modelId="{BAFA4CB4-82CB-4128-851D-67149D145FF8}" type="pres">
      <dgm:prSet presAssocID="{52B37B84-4191-4E01-942C-FA7903DAEC2E}" presName="negativeSpace" presStyleCnt="0"/>
      <dgm:spPr/>
    </dgm:pt>
    <dgm:pt modelId="{01EC3DB3-4D48-4B4D-B33D-78CEAD053632}" type="pres">
      <dgm:prSet presAssocID="{52B37B84-4191-4E01-942C-FA7903DAEC2E}" presName="childText" presStyleLbl="conFgAcc1" presStyleIdx="3" presStyleCnt="4">
        <dgm:presLayoutVars>
          <dgm:bulletEnabled val="1"/>
        </dgm:presLayoutVars>
      </dgm:prSet>
      <dgm:spPr/>
    </dgm:pt>
  </dgm:ptLst>
  <dgm:cxnLst>
    <dgm:cxn modelId="{3B921312-6FB2-44EA-96DF-48181C8BF802}" type="presOf" srcId="{944D89B0-94DE-4866-8289-BB416AE9C5F4}" destId="{E227DBBD-DB57-4ACB-BDE3-AA6AD39BC846}" srcOrd="0" destOrd="0" presId="urn:microsoft.com/office/officeart/2005/8/layout/list1"/>
    <dgm:cxn modelId="{D43FEB1E-8F16-40F1-AE96-B95344C2EEFD}" srcId="{EB8097A9-2C70-4153-8B4C-3918DCA5E41E}" destId="{5F570A83-98C8-4D20-839D-4983CAEED390}" srcOrd="1" destOrd="0" parTransId="{8E585489-4CA2-4CCE-8A16-64D054B08051}" sibTransId="{E20D4BFA-72A0-4DD8-9F45-ACB613EDEB4F}"/>
    <dgm:cxn modelId="{36E8431F-CD90-4841-8CAC-3DCCCE4CBDB2}" srcId="{C4410F30-35A4-42A0-A117-A475217BD15A}" destId="{C65D81DB-BCD0-4791-88F2-797F8E9FD1D4}" srcOrd="0" destOrd="0" parTransId="{BCB438EF-55FA-4DBD-B247-65DD074AB813}" sibTransId="{300CB27B-1B8F-48B7-B56C-EF0C708EAAED}"/>
    <dgm:cxn modelId="{BB61AE38-DE8B-4DB3-A34F-305C6EB05A32}" type="presOf" srcId="{C4410F30-35A4-42A0-A117-A475217BD15A}" destId="{959973B6-B8C8-402E-88AD-D89B94228F74}" srcOrd="0" destOrd="0" presId="urn:microsoft.com/office/officeart/2005/8/layout/list1"/>
    <dgm:cxn modelId="{6D18495F-F612-44AA-958B-45AF7CE297CA}" type="presOf" srcId="{C4410F30-35A4-42A0-A117-A475217BD15A}" destId="{D4020DE2-4E4B-47DE-81D3-594EA07D3853}" srcOrd="1" destOrd="0" presId="urn:microsoft.com/office/officeart/2005/8/layout/list1"/>
    <dgm:cxn modelId="{F6F35742-4ADB-4F02-98D8-E298C00AA840}" type="presOf" srcId="{C65D81DB-BCD0-4791-88F2-797F8E9FD1D4}" destId="{0BD7C05A-CAF3-4D09-990B-275BA882D5B4}" srcOrd="0" destOrd="0" presId="urn:microsoft.com/office/officeart/2005/8/layout/list1"/>
    <dgm:cxn modelId="{175D4F51-2C6D-4B52-A3B7-6B21C096E8A5}" type="presOf" srcId="{944D89B0-94DE-4866-8289-BB416AE9C5F4}" destId="{65E309B2-083F-4004-92AD-EF6EBEDCD2FE}" srcOrd="1" destOrd="0" presId="urn:microsoft.com/office/officeart/2005/8/layout/list1"/>
    <dgm:cxn modelId="{54EBD357-DB19-4A6A-B309-3BE247B7983B}" srcId="{EB8097A9-2C70-4153-8B4C-3918DCA5E41E}" destId="{C4410F30-35A4-42A0-A117-A475217BD15A}" srcOrd="2" destOrd="0" parTransId="{955FAB46-FADE-488B-BF33-B507E4D6EEB8}" sibTransId="{52E0B43E-27A2-4B39-8B77-047591D16FC7}"/>
    <dgm:cxn modelId="{4A6BB078-19B2-412E-A9AF-B03C0F8B29FE}" type="presOf" srcId="{5F570A83-98C8-4D20-839D-4983CAEED390}" destId="{D8CBF2A6-2A2D-44FA-8380-D6C35161AE4C}" srcOrd="0" destOrd="0" presId="urn:microsoft.com/office/officeart/2005/8/layout/list1"/>
    <dgm:cxn modelId="{63E6605A-66FA-4631-B9A4-FDE562D724E4}" type="presOf" srcId="{52B37B84-4191-4E01-942C-FA7903DAEC2E}" destId="{50FDAF66-2F2D-4EC1-B586-7BDE1350C155}" srcOrd="0" destOrd="0" presId="urn:microsoft.com/office/officeart/2005/8/layout/list1"/>
    <dgm:cxn modelId="{824C75C2-DC94-4DB1-8BA8-BAEF79E329BE}" srcId="{EB8097A9-2C70-4153-8B4C-3918DCA5E41E}" destId="{944D89B0-94DE-4866-8289-BB416AE9C5F4}" srcOrd="0" destOrd="0" parTransId="{45E67729-0881-4CB2-8B66-4F319D90E7E1}" sibTransId="{56447959-D49A-453D-9668-BCDA3672C2F1}"/>
    <dgm:cxn modelId="{715F24CB-0AAB-4321-B6CB-F9EFC8C87408}" srcId="{EB8097A9-2C70-4153-8B4C-3918DCA5E41E}" destId="{52B37B84-4191-4E01-942C-FA7903DAEC2E}" srcOrd="3" destOrd="0" parTransId="{472C06F6-1B02-470D-B73C-DFD97AE56110}" sibTransId="{A1D129D2-F836-4A10-9D93-7F4158B39BC6}"/>
    <dgm:cxn modelId="{7B616DD9-A148-453B-959C-A0C61794ACD8}" type="presOf" srcId="{52B37B84-4191-4E01-942C-FA7903DAEC2E}" destId="{C2991F65-0F62-4BC7-8D33-0BBF9E0119DA}" srcOrd="1" destOrd="0" presId="urn:microsoft.com/office/officeart/2005/8/layout/list1"/>
    <dgm:cxn modelId="{827A92F5-97FE-4899-B9B4-88377984687B}" type="presOf" srcId="{5F570A83-98C8-4D20-839D-4983CAEED390}" destId="{6341B1C5-4165-48D2-A729-A6231928FAF6}" srcOrd="1" destOrd="0" presId="urn:microsoft.com/office/officeart/2005/8/layout/list1"/>
    <dgm:cxn modelId="{F1F178F9-1855-4DC2-BDE0-4732CEE4983E}" type="presOf" srcId="{EB8097A9-2C70-4153-8B4C-3918DCA5E41E}" destId="{27E99CE2-452F-44D9-9A13-B29E14E646C8}" srcOrd="0" destOrd="0" presId="urn:microsoft.com/office/officeart/2005/8/layout/list1"/>
    <dgm:cxn modelId="{7E1C0FF2-3425-4B28-9360-04636918266A}" type="presParOf" srcId="{27E99CE2-452F-44D9-9A13-B29E14E646C8}" destId="{466F0D73-4E38-4F1E-921F-48798F381F90}" srcOrd="0" destOrd="0" presId="urn:microsoft.com/office/officeart/2005/8/layout/list1"/>
    <dgm:cxn modelId="{FDAC14D4-646B-482D-B14A-CC08868B5DAB}" type="presParOf" srcId="{466F0D73-4E38-4F1E-921F-48798F381F90}" destId="{E227DBBD-DB57-4ACB-BDE3-AA6AD39BC846}" srcOrd="0" destOrd="0" presId="urn:microsoft.com/office/officeart/2005/8/layout/list1"/>
    <dgm:cxn modelId="{B51335CA-39F8-48B2-98AB-04D6CCDB4809}" type="presParOf" srcId="{466F0D73-4E38-4F1E-921F-48798F381F90}" destId="{65E309B2-083F-4004-92AD-EF6EBEDCD2FE}" srcOrd="1" destOrd="0" presId="urn:microsoft.com/office/officeart/2005/8/layout/list1"/>
    <dgm:cxn modelId="{C31BE276-6542-4516-BFAF-223440839299}" type="presParOf" srcId="{27E99CE2-452F-44D9-9A13-B29E14E646C8}" destId="{6ADC7D99-A442-4549-ABBD-4C02B20DC51D}" srcOrd="1" destOrd="0" presId="urn:microsoft.com/office/officeart/2005/8/layout/list1"/>
    <dgm:cxn modelId="{1EB4C057-3BA1-4CCE-94CA-29D5E5803DEE}" type="presParOf" srcId="{27E99CE2-452F-44D9-9A13-B29E14E646C8}" destId="{E476983D-2036-441B-9744-961461E3CC55}" srcOrd="2" destOrd="0" presId="urn:microsoft.com/office/officeart/2005/8/layout/list1"/>
    <dgm:cxn modelId="{F5FE4CC1-ABBA-44A3-A13B-6FEFF944CC8E}" type="presParOf" srcId="{27E99CE2-452F-44D9-9A13-B29E14E646C8}" destId="{14019043-1C38-4606-B2B1-CFBF5DB9D0BD}" srcOrd="3" destOrd="0" presId="urn:microsoft.com/office/officeart/2005/8/layout/list1"/>
    <dgm:cxn modelId="{F5D3902F-43D4-4F91-BF61-A3CDF689AB76}" type="presParOf" srcId="{27E99CE2-452F-44D9-9A13-B29E14E646C8}" destId="{1E481E8A-01F0-4ABD-BEE1-ED80317555FA}" srcOrd="4" destOrd="0" presId="urn:microsoft.com/office/officeart/2005/8/layout/list1"/>
    <dgm:cxn modelId="{5828020A-951D-425D-9CF1-30B0DB1B42AF}" type="presParOf" srcId="{1E481E8A-01F0-4ABD-BEE1-ED80317555FA}" destId="{D8CBF2A6-2A2D-44FA-8380-D6C35161AE4C}" srcOrd="0" destOrd="0" presId="urn:microsoft.com/office/officeart/2005/8/layout/list1"/>
    <dgm:cxn modelId="{1B6F5412-30D8-417C-A77A-2565C26BE109}" type="presParOf" srcId="{1E481E8A-01F0-4ABD-BEE1-ED80317555FA}" destId="{6341B1C5-4165-48D2-A729-A6231928FAF6}" srcOrd="1" destOrd="0" presId="urn:microsoft.com/office/officeart/2005/8/layout/list1"/>
    <dgm:cxn modelId="{AC5F7A3A-0351-487C-8204-B70827C16E61}" type="presParOf" srcId="{27E99CE2-452F-44D9-9A13-B29E14E646C8}" destId="{E6557D9B-DA27-44AD-BF8C-1BEAFD19342E}" srcOrd="5" destOrd="0" presId="urn:microsoft.com/office/officeart/2005/8/layout/list1"/>
    <dgm:cxn modelId="{0638CF40-8079-4582-9006-B21713E56595}" type="presParOf" srcId="{27E99CE2-452F-44D9-9A13-B29E14E646C8}" destId="{B654882E-F2F8-4A19-A892-9A79B0DD21A5}" srcOrd="6" destOrd="0" presId="urn:microsoft.com/office/officeart/2005/8/layout/list1"/>
    <dgm:cxn modelId="{83B300B6-B5F5-40CB-8171-2393D48025E7}" type="presParOf" srcId="{27E99CE2-452F-44D9-9A13-B29E14E646C8}" destId="{B03D5C68-8A3C-4F58-A05B-7867A9ECC645}" srcOrd="7" destOrd="0" presId="urn:microsoft.com/office/officeart/2005/8/layout/list1"/>
    <dgm:cxn modelId="{2C9C94AC-96D3-4E5F-A591-19F7F6B335C6}" type="presParOf" srcId="{27E99CE2-452F-44D9-9A13-B29E14E646C8}" destId="{50446D3A-EF6B-4A94-BB87-8EA7449CB5C8}" srcOrd="8" destOrd="0" presId="urn:microsoft.com/office/officeart/2005/8/layout/list1"/>
    <dgm:cxn modelId="{2F932582-E6E5-47FD-99C5-E54E074DF840}" type="presParOf" srcId="{50446D3A-EF6B-4A94-BB87-8EA7449CB5C8}" destId="{959973B6-B8C8-402E-88AD-D89B94228F74}" srcOrd="0" destOrd="0" presId="urn:microsoft.com/office/officeart/2005/8/layout/list1"/>
    <dgm:cxn modelId="{F733B512-8EE1-41FA-9D1C-C3212B4A2B24}" type="presParOf" srcId="{50446D3A-EF6B-4A94-BB87-8EA7449CB5C8}" destId="{D4020DE2-4E4B-47DE-81D3-594EA07D3853}" srcOrd="1" destOrd="0" presId="urn:microsoft.com/office/officeart/2005/8/layout/list1"/>
    <dgm:cxn modelId="{F785CED5-919F-4965-B12A-F54029D72CBF}" type="presParOf" srcId="{27E99CE2-452F-44D9-9A13-B29E14E646C8}" destId="{604ACBDB-A0AC-400A-B991-FBE7E3B19CA7}" srcOrd="9" destOrd="0" presId="urn:microsoft.com/office/officeart/2005/8/layout/list1"/>
    <dgm:cxn modelId="{C4253AFB-9C2A-4C4B-8542-18B839073CA8}" type="presParOf" srcId="{27E99CE2-452F-44D9-9A13-B29E14E646C8}" destId="{0BD7C05A-CAF3-4D09-990B-275BA882D5B4}" srcOrd="10" destOrd="0" presId="urn:microsoft.com/office/officeart/2005/8/layout/list1"/>
    <dgm:cxn modelId="{AF548DB8-7092-407D-B3EB-F178D55E1DA9}" type="presParOf" srcId="{27E99CE2-452F-44D9-9A13-B29E14E646C8}" destId="{62735061-02E0-44B0-885E-751EB59FE0C3}" srcOrd="11" destOrd="0" presId="urn:microsoft.com/office/officeart/2005/8/layout/list1"/>
    <dgm:cxn modelId="{CF3EC16F-D1EC-445B-A6C7-33D76A92598D}" type="presParOf" srcId="{27E99CE2-452F-44D9-9A13-B29E14E646C8}" destId="{52F6F897-51BF-4F18-AB16-69B111F4B3B9}" srcOrd="12" destOrd="0" presId="urn:microsoft.com/office/officeart/2005/8/layout/list1"/>
    <dgm:cxn modelId="{4DB4C8EA-2324-485A-A344-A4132986A8FB}" type="presParOf" srcId="{52F6F897-51BF-4F18-AB16-69B111F4B3B9}" destId="{50FDAF66-2F2D-4EC1-B586-7BDE1350C155}" srcOrd="0" destOrd="0" presId="urn:microsoft.com/office/officeart/2005/8/layout/list1"/>
    <dgm:cxn modelId="{35D6FC04-B5CB-4796-A4B9-716080F93AC5}" type="presParOf" srcId="{52F6F897-51BF-4F18-AB16-69B111F4B3B9}" destId="{C2991F65-0F62-4BC7-8D33-0BBF9E0119DA}" srcOrd="1" destOrd="0" presId="urn:microsoft.com/office/officeart/2005/8/layout/list1"/>
    <dgm:cxn modelId="{85898916-0F8D-4FD0-8649-54A7CC3E5A83}" type="presParOf" srcId="{27E99CE2-452F-44D9-9A13-B29E14E646C8}" destId="{BAFA4CB4-82CB-4128-851D-67149D145FF8}" srcOrd="13" destOrd="0" presId="urn:microsoft.com/office/officeart/2005/8/layout/list1"/>
    <dgm:cxn modelId="{1C42B97D-975A-4D83-AEAB-3BF6E82E3575}" type="presParOf" srcId="{27E99CE2-452F-44D9-9A13-B29E14E646C8}" destId="{01EC3DB3-4D48-4B4D-B33D-78CEAD053632}"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6983D-2036-441B-9744-961461E3CC55}">
      <dsp:nvSpPr>
        <dsp:cNvPr id="0" name=""/>
        <dsp:cNvSpPr/>
      </dsp:nvSpPr>
      <dsp:spPr>
        <a:xfrm>
          <a:off x="0" y="417429"/>
          <a:ext cx="10515600" cy="6048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E309B2-083F-4004-92AD-EF6EBEDCD2FE}">
      <dsp:nvSpPr>
        <dsp:cNvPr id="0" name=""/>
        <dsp:cNvSpPr/>
      </dsp:nvSpPr>
      <dsp:spPr>
        <a:xfrm>
          <a:off x="525780" y="63189"/>
          <a:ext cx="7360920" cy="708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066800">
            <a:lnSpc>
              <a:spcPct val="90000"/>
            </a:lnSpc>
            <a:spcBef>
              <a:spcPct val="0"/>
            </a:spcBef>
            <a:spcAft>
              <a:spcPct val="35000"/>
            </a:spcAft>
            <a:buNone/>
          </a:pPr>
          <a:r>
            <a:rPr lang="el-GR" sz="2400" kern="1200" dirty="0"/>
            <a:t>Μας κρατάει στο έδαφος.</a:t>
          </a:r>
        </a:p>
      </dsp:txBody>
      <dsp:txXfrm>
        <a:off x="560365" y="97774"/>
        <a:ext cx="7291750" cy="639310"/>
      </dsp:txXfrm>
    </dsp:sp>
    <dsp:sp modelId="{B654882E-F2F8-4A19-A892-9A79B0DD21A5}">
      <dsp:nvSpPr>
        <dsp:cNvPr id="0" name=""/>
        <dsp:cNvSpPr/>
      </dsp:nvSpPr>
      <dsp:spPr>
        <a:xfrm>
          <a:off x="0" y="1506069"/>
          <a:ext cx="10515600" cy="604800"/>
        </a:xfrm>
        <a:prstGeom prst="rect">
          <a:avLst/>
        </a:prstGeom>
        <a:solidFill>
          <a:schemeClr val="lt1">
            <a:alpha val="90000"/>
            <a:hueOff val="0"/>
            <a:satOff val="0"/>
            <a:lumOff val="0"/>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41B1C5-4165-48D2-A729-A6231928FAF6}">
      <dsp:nvSpPr>
        <dsp:cNvPr id="0" name=""/>
        <dsp:cNvSpPr/>
      </dsp:nvSpPr>
      <dsp:spPr>
        <a:xfrm>
          <a:off x="525780" y="1151829"/>
          <a:ext cx="7360920" cy="708480"/>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066800">
            <a:lnSpc>
              <a:spcPct val="90000"/>
            </a:lnSpc>
            <a:spcBef>
              <a:spcPct val="0"/>
            </a:spcBef>
            <a:spcAft>
              <a:spcPct val="35000"/>
            </a:spcAft>
            <a:buNone/>
          </a:pPr>
          <a:r>
            <a:rPr lang="el-GR" sz="2400" kern="1200" dirty="0"/>
            <a:t>Διατηρεί το φεγγάρι σε τροχιά.</a:t>
          </a:r>
        </a:p>
      </dsp:txBody>
      <dsp:txXfrm>
        <a:off x="560365" y="1186414"/>
        <a:ext cx="7291750" cy="639310"/>
      </dsp:txXfrm>
    </dsp:sp>
    <dsp:sp modelId="{0BD7C05A-CAF3-4D09-990B-275BA882D5B4}">
      <dsp:nvSpPr>
        <dsp:cNvPr id="0" name=""/>
        <dsp:cNvSpPr/>
      </dsp:nvSpPr>
      <dsp:spPr>
        <a:xfrm>
          <a:off x="0" y="2594709"/>
          <a:ext cx="10515600" cy="604800"/>
        </a:xfrm>
        <a:prstGeom prst="rect">
          <a:avLst/>
        </a:prstGeom>
        <a:solidFill>
          <a:schemeClr val="lt1">
            <a:alpha val="90000"/>
            <a:hueOff val="0"/>
            <a:satOff val="0"/>
            <a:lumOff val="0"/>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16127" tIns="499872" rIns="816127" bIns="170688" numCol="1" spcCol="1270" anchor="t" anchorCtr="0">
          <a:noAutofit/>
        </a:bodyPr>
        <a:lstStyle/>
        <a:p>
          <a:pPr marL="228600" lvl="1" indent="-228600" algn="l" defTabSz="1066800">
            <a:lnSpc>
              <a:spcPct val="90000"/>
            </a:lnSpc>
            <a:spcBef>
              <a:spcPct val="0"/>
            </a:spcBef>
            <a:spcAft>
              <a:spcPct val="15000"/>
            </a:spcAft>
            <a:buChar char="•"/>
          </a:pPr>
          <a:endParaRPr lang="el-GR" sz="2400" kern="1200" dirty="0"/>
        </a:p>
      </dsp:txBody>
      <dsp:txXfrm>
        <a:off x="0" y="2594709"/>
        <a:ext cx="10515600" cy="604800"/>
      </dsp:txXfrm>
    </dsp:sp>
    <dsp:sp modelId="{D4020DE2-4E4B-47DE-81D3-594EA07D3853}">
      <dsp:nvSpPr>
        <dsp:cNvPr id="0" name=""/>
        <dsp:cNvSpPr/>
      </dsp:nvSpPr>
      <dsp:spPr>
        <a:xfrm>
          <a:off x="525780" y="2240469"/>
          <a:ext cx="7360920" cy="708480"/>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066800">
            <a:lnSpc>
              <a:spcPct val="90000"/>
            </a:lnSpc>
            <a:spcBef>
              <a:spcPct val="0"/>
            </a:spcBef>
            <a:spcAft>
              <a:spcPct val="35000"/>
            </a:spcAft>
            <a:buNone/>
          </a:pPr>
          <a:r>
            <a:rPr lang="el-GR" sz="2400" kern="1200" dirty="0"/>
            <a:t>Υδραγωγεία.</a:t>
          </a:r>
        </a:p>
      </dsp:txBody>
      <dsp:txXfrm>
        <a:off x="560365" y="2275054"/>
        <a:ext cx="7291750" cy="639310"/>
      </dsp:txXfrm>
    </dsp:sp>
    <dsp:sp modelId="{01EC3DB3-4D48-4B4D-B33D-78CEAD053632}">
      <dsp:nvSpPr>
        <dsp:cNvPr id="0" name=""/>
        <dsp:cNvSpPr/>
      </dsp:nvSpPr>
      <dsp:spPr>
        <a:xfrm>
          <a:off x="0" y="3683349"/>
          <a:ext cx="10515600" cy="6048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C2991F65-0F62-4BC7-8D33-0BBF9E0119DA}">
      <dsp:nvSpPr>
        <dsp:cNvPr id="0" name=""/>
        <dsp:cNvSpPr/>
      </dsp:nvSpPr>
      <dsp:spPr>
        <a:xfrm>
          <a:off x="525780" y="3329109"/>
          <a:ext cx="7360920" cy="70848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8225" tIns="0" rIns="278225" bIns="0" numCol="1" spcCol="1270" anchor="ctr" anchorCtr="0">
          <a:noAutofit/>
        </a:bodyPr>
        <a:lstStyle/>
        <a:p>
          <a:pPr marL="0" lvl="0" indent="0" algn="l" defTabSz="1066800">
            <a:lnSpc>
              <a:spcPct val="90000"/>
            </a:lnSpc>
            <a:spcBef>
              <a:spcPct val="0"/>
            </a:spcBef>
            <a:spcAft>
              <a:spcPct val="35000"/>
            </a:spcAft>
            <a:buNone/>
          </a:pPr>
          <a:r>
            <a:rPr lang="el-GR" sz="2400" kern="1200" dirty="0"/>
            <a:t>Ιατρικοί οροί</a:t>
          </a:r>
        </a:p>
      </dsp:txBody>
      <dsp:txXfrm>
        <a:off x="560365" y="3363694"/>
        <a:ext cx="7291750"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60170EC9-CC95-428F-8627-40133B340EB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dirty="0"/>
              <a:t>Παιδαγωγικό Τμήμα Δημοτικής Εκπαίδευσης</a:t>
            </a:r>
          </a:p>
        </p:txBody>
      </p:sp>
      <p:sp>
        <p:nvSpPr>
          <p:cNvPr id="3" name="Θέση ημερομηνίας 2">
            <a:extLst>
              <a:ext uri="{FF2B5EF4-FFF2-40B4-BE49-F238E27FC236}">
                <a16:creationId xmlns:a16="http://schemas.microsoft.com/office/drawing/2014/main" id="{D916A721-E678-41D9-AE7B-0FB495B0B5F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2572114-9FC5-4114-8F3A-909F7F0BC2A2}" type="datetimeFigureOut">
              <a:rPr lang="el-GR" smtClean="0"/>
              <a:t>23/4/2018</a:t>
            </a:fld>
            <a:endParaRPr lang="el-GR" dirty="0"/>
          </a:p>
        </p:txBody>
      </p:sp>
      <p:sp>
        <p:nvSpPr>
          <p:cNvPr id="4" name="Θέση υποσέλιδου 3">
            <a:extLst>
              <a:ext uri="{FF2B5EF4-FFF2-40B4-BE49-F238E27FC236}">
                <a16:creationId xmlns:a16="http://schemas.microsoft.com/office/drawing/2014/main" id="{CB081252-FF8E-416F-9D59-4922F1AD530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l-GR" dirty="0"/>
              <a:t>Η βαρύτητα</a:t>
            </a:r>
          </a:p>
        </p:txBody>
      </p:sp>
      <p:sp>
        <p:nvSpPr>
          <p:cNvPr id="5" name="Θέση αριθμού διαφάνειας 4">
            <a:extLst>
              <a:ext uri="{FF2B5EF4-FFF2-40B4-BE49-F238E27FC236}">
                <a16:creationId xmlns:a16="http://schemas.microsoft.com/office/drawing/2014/main" id="{44CCD707-CC00-4343-948B-9D850538B8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4CFF90-60E0-496E-89A9-C96DE377AEC3}" type="slidenum">
              <a:rPr lang="el-GR" smtClean="0"/>
              <a:t>‹#›</a:t>
            </a:fld>
            <a:endParaRPr lang="el-GR"/>
          </a:p>
        </p:txBody>
      </p:sp>
    </p:spTree>
    <p:extLst>
      <p:ext uri="{BB962C8B-B14F-4D97-AF65-F5344CB8AC3E}">
        <p14:creationId xmlns:p14="http://schemas.microsoft.com/office/powerpoint/2010/main" val="2777944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3D4F8F-BD5B-465E-9B24-7D14C6348734}"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3A229A-54CF-4ECB-90B7-26D34EF35765}" type="slidenum">
              <a:rPr lang="el-GR" smtClean="0"/>
              <a:t>‹#›</a:t>
            </a:fld>
            <a:endParaRPr lang="el-GR"/>
          </a:p>
        </p:txBody>
      </p:sp>
    </p:spTree>
    <p:extLst>
      <p:ext uri="{BB962C8B-B14F-4D97-AF65-F5344CB8AC3E}">
        <p14:creationId xmlns:p14="http://schemas.microsoft.com/office/powerpoint/2010/main" val="3655462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463A229A-54CF-4ECB-90B7-26D34EF35765}" type="slidenum">
              <a:rPr lang="el-GR" smtClean="0"/>
              <a:t>6</a:t>
            </a:fld>
            <a:endParaRPr lang="el-GR"/>
          </a:p>
        </p:txBody>
      </p:sp>
    </p:spTree>
    <p:extLst>
      <p:ext uri="{BB962C8B-B14F-4D97-AF65-F5344CB8AC3E}">
        <p14:creationId xmlns:p14="http://schemas.microsoft.com/office/powerpoint/2010/main" val="85345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hasCustomPrompt="1"/>
          </p:nvPr>
        </p:nvSpPr>
        <p:spPr>
          <a:xfrm>
            <a:off x="0" y="924231"/>
            <a:ext cx="12192000" cy="1811433"/>
          </a:xfrm>
          <a:solidFill>
            <a:schemeClr val="tx1"/>
          </a:solidFill>
        </p:spPr>
        <p:txBody>
          <a:bodyPr anchor="b"/>
          <a:lstStyle>
            <a:lvl1pPr algn="ctr">
              <a:defRPr sz="6000">
                <a:solidFill>
                  <a:schemeClr val="bg1"/>
                </a:solidFill>
              </a:defRPr>
            </a:lvl1pPr>
          </a:lstStyle>
          <a:p>
            <a:r>
              <a:rPr lang="el-GR" dirty="0"/>
              <a:t>Φυσική</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a:xfrm>
            <a:off x="838200" y="6356350"/>
            <a:ext cx="2743200" cy="365125"/>
          </a:xfrm>
        </p:spPr>
        <p:txBody>
          <a:bodyPr/>
          <a:lstStyle/>
          <a:p>
            <a:r>
              <a:rPr lang="el-GR"/>
              <a:t>Η βαρύτητα</a:t>
            </a:r>
            <a:endParaRPr lang="el-GR" dirty="0"/>
          </a:p>
        </p:txBody>
      </p:sp>
      <p:sp>
        <p:nvSpPr>
          <p:cNvPr id="5" name="Θέση υποσέλιδου 4"/>
          <p:cNvSpPr>
            <a:spLocks noGrp="1"/>
          </p:cNvSpPr>
          <p:nvPr>
            <p:ph type="ftr" sz="quarter" idx="11"/>
          </p:nvPr>
        </p:nvSpPr>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CD7B9762-35A4-44F9-A0AA-ED7C5AAFC099}" type="slidenum">
              <a:rPr lang="el-GR" smtClean="0"/>
              <a:t>‹#›</a:t>
            </a:fld>
            <a:endParaRPr lang="el-GR"/>
          </a:p>
        </p:txBody>
      </p:sp>
      <p:pic>
        <p:nvPicPr>
          <p:cNvPr id="10" name="Εικόνα 9">
            <a:extLst>
              <a:ext uri="{FF2B5EF4-FFF2-40B4-BE49-F238E27FC236}">
                <a16:creationId xmlns:a16="http://schemas.microsoft.com/office/drawing/2014/main" id="{BE1DF89D-20AB-483A-B930-E981FD662C5B}"/>
              </a:ext>
            </a:extLst>
          </p:cNvPr>
          <p:cNvPicPr>
            <a:picLocks noChangeAspect="1"/>
          </p:cNvPicPr>
          <p:nvPr userDrawn="1"/>
        </p:nvPicPr>
        <p:blipFill>
          <a:blip r:embed="rId2"/>
          <a:stretch>
            <a:fillRect/>
          </a:stretch>
        </p:blipFill>
        <p:spPr>
          <a:xfrm>
            <a:off x="872" y="5626501"/>
            <a:ext cx="896190" cy="1231499"/>
          </a:xfrm>
          <a:prstGeom prst="rect">
            <a:avLst/>
          </a:prstGeom>
        </p:spPr>
      </p:pic>
      <p:sp>
        <p:nvSpPr>
          <p:cNvPr id="11" name="TextBox 10">
            <a:extLst>
              <a:ext uri="{FF2B5EF4-FFF2-40B4-BE49-F238E27FC236}">
                <a16:creationId xmlns:a16="http://schemas.microsoft.com/office/drawing/2014/main" id="{5FB16B50-8B9F-45E9-B245-FB3C1056C491}"/>
              </a:ext>
            </a:extLst>
          </p:cNvPr>
          <p:cNvSpPr txBox="1"/>
          <p:nvPr userDrawn="1"/>
        </p:nvSpPr>
        <p:spPr>
          <a:xfrm>
            <a:off x="914479" y="136525"/>
            <a:ext cx="3252652" cy="584775"/>
          </a:xfrm>
          <a:prstGeom prst="rect">
            <a:avLst/>
          </a:prstGeom>
          <a:noFill/>
        </p:spPr>
        <p:txBody>
          <a:bodyPr wrap="square" rtlCol="0">
            <a:spAutoFit/>
          </a:bodyPr>
          <a:lstStyle/>
          <a:p>
            <a:r>
              <a:rPr lang="el-GR" sz="1600" i="1" dirty="0">
                <a:solidFill>
                  <a:schemeClr val="tx1"/>
                </a:solidFill>
              </a:rPr>
              <a:t>Παιδαγωγικό Τμήμα Δημοτικής Εκπαίδευσης</a:t>
            </a:r>
          </a:p>
        </p:txBody>
      </p:sp>
      <p:pic>
        <p:nvPicPr>
          <p:cNvPr id="12" name="Εικόνα 11">
            <a:extLst>
              <a:ext uri="{FF2B5EF4-FFF2-40B4-BE49-F238E27FC236}">
                <a16:creationId xmlns:a16="http://schemas.microsoft.com/office/drawing/2014/main" id="{27E61F33-C123-4E9D-AFD9-71846B7D3C4E}"/>
              </a:ext>
            </a:extLst>
          </p:cNvPr>
          <p:cNvPicPr>
            <a:picLocks noChangeAspect="1"/>
          </p:cNvPicPr>
          <p:nvPr userDrawn="1"/>
        </p:nvPicPr>
        <p:blipFill>
          <a:blip r:embed="rId3"/>
          <a:stretch>
            <a:fillRect/>
          </a:stretch>
        </p:blipFill>
        <p:spPr>
          <a:xfrm>
            <a:off x="0" y="9752"/>
            <a:ext cx="914479" cy="914479"/>
          </a:xfrm>
          <a:prstGeom prst="rect">
            <a:avLst/>
          </a:prstGeom>
        </p:spPr>
      </p:pic>
    </p:spTree>
    <p:extLst>
      <p:ext uri="{BB962C8B-B14F-4D97-AF65-F5344CB8AC3E}">
        <p14:creationId xmlns:p14="http://schemas.microsoft.com/office/powerpoint/2010/main" val="391993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r>
              <a:rPr lang="el-GR"/>
              <a:t>Η βαρύτητα</a:t>
            </a:r>
          </a:p>
        </p:txBody>
      </p:sp>
      <p:sp>
        <p:nvSpPr>
          <p:cNvPr id="5" name="Θέση υποσέλιδου 4"/>
          <p:cNvSpPr>
            <a:spLocks noGrp="1"/>
          </p:cNvSpPr>
          <p:nvPr>
            <p:ph type="ftr" sz="quarter" idx="11"/>
          </p:nvPr>
        </p:nvSpPr>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2419937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r>
              <a:rPr lang="el-GR"/>
              <a:t>Η βαρύτητα</a:t>
            </a:r>
          </a:p>
        </p:txBody>
      </p:sp>
      <p:sp>
        <p:nvSpPr>
          <p:cNvPr id="5" name="Θέση υποσέλιδου 4"/>
          <p:cNvSpPr>
            <a:spLocks noGrp="1"/>
          </p:cNvSpPr>
          <p:nvPr>
            <p:ph type="ftr" sz="quarter" idx="11"/>
          </p:nvPr>
        </p:nvSpPr>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130388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solidFill>
            <a:schemeClr val="tx1"/>
          </a:solidFill>
        </p:spPr>
        <p:txBody>
          <a:bodyPr/>
          <a:lstStyle>
            <a:lvl1pPr>
              <a:defRPr>
                <a:solidFill>
                  <a:schemeClr val="bg1"/>
                </a:solidFill>
              </a:defRPr>
            </a:lvl1pPr>
          </a:lstStyle>
          <a:p>
            <a:r>
              <a:rPr lang="el-GR" dirty="0"/>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a:xfrm>
            <a:off x="838200" y="6356350"/>
            <a:ext cx="2743200" cy="365125"/>
          </a:xfrm>
        </p:spPr>
        <p:txBody>
          <a:bodyPr/>
          <a:lstStyle/>
          <a:p>
            <a:r>
              <a:rPr lang="el-GR"/>
              <a:t>Η βαρύτητα</a:t>
            </a:r>
            <a:endParaRPr lang="el-GR" dirty="0"/>
          </a:p>
        </p:txBody>
      </p:sp>
      <p:sp>
        <p:nvSpPr>
          <p:cNvPr id="5" name="Θέση υποσέλιδου 4"/>
          <p:cNvSpPr>
            <a:spLocks noGrp="1"/>
          </p:cNvSpPr>
          <p:nvPr>
            <p:ph type="ftr" sz="quarter" idx="11"/>
          </p:nvPr>
        </p:nvSpPr>
        <p:spPr/>
        <p:txBody>
          <a:bodyPr/>
          <a:lstStyle/>
          <a:p>
            <a:r>
              <a:rPr lang="el-GR"/>
              <a:t>Η βαρύτητα</a:t>
            </a:r>
            <a:endParaRPr lang="el-GR" dirty="0"/>
          </a:p>
        </p:txBody>
      </p:sp>
      <p:sp>
        <p:nvSpPr>
          <p:cNvPr id="6" name="Θέση αριθμού διαφάνειας 5"/>
          <p:cNvSpPr>
            <a:spLocks noGrp="1"/>
          </p:cNvSpPr>
          <p:nvPr>
            <p:ph type="sldNum" sz="quarter" idx="12"/>
          </p:nvPr>
        </p:nvSpPr>
        <p:spPr/>
        <p:txBody>
          <a:bodyPr/>
          <a:lstStyle/>
          <a:p>
            <a:fld id="{CD7B9762-35A4-44F9-A0AA-ED7C5AAFC099}" type="slidenum">
              <a:rPr lang="el-GR" smtClean="0"/>
              <a:t>‹#›</a:t>
            </a:fld>
            <a:endParaRPr lang="el-GR" dirty="0"/>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93" y="0"/>
            <a:ext cx="914400" cy="914400"/>
          </a:xfrm>
          <a:prstGeom prst="rect">
            <a:avLst/>
          </a:prstGeom>
        </p:spPr>
      </p:pic>
      <p:pic>
        <p:nvPicPr>
          <p:cNvPr id="7" name="Εικόνα 6">
            <a:extLst>
              <a:ext uri="{FF2B5EF4-FFF2-40B4-BE49-F238E27FC236}">
                <a16:creationId xmlns:a16="http://schemas.microsoft.com/office/drawing/2014/main" id="{FB827A27-5BC4-40E9-8AC5-F12D0C09AF3D}"/>
              </a:ext>
            </a:extLst>
          </p:cNvPr>
          <p:cNvPicPr>
            <a:picLocks noChangeAspect="1"/>
          </p:cNvPicPr>
          <p:nvPr userDrawn="1"/>
        </p:nvPicPr>
        <p:blipFill>
          <a:blip r:embed="rId3"/>
          <a:stretch>
            <a:fillRect/>
          </a:stretch>
        </p:blipFill>
        <p:spPr>
          <a:xfrm>
            <a:off x="0" y="5626501"/>
            <a:ext cx="896190" cy="1231499"/>
          </a:xfrm>
          <a:prstGeom prst="rect">
            <a:avLst/>
          </a:prstGeom>
        </p:spPr>
      </p:pic>
      <p:sp>
        <p:nvSpPr>
          <p:cNvPr id="9" name="Ορθογώνιο 8">
            <a:extLst>
              <a:ext uri="{FF2B5EF4-FFF2-40B4-BE49-F238E27FC236}">
                <a16:creationId xmlns:a16="http://schemas.microsoft.com/office/drawing/2014/main" id="{32631A46-9374-47B7-B0B6-D30D1979C227}"/>
              </a:ext>
            </a:extLst>
          </p:cNvPr>
          <p:cNvSpPr/>
          <p:nvPr userDrawn="1"/>
        </p:nvSpPr>
        <p:spPr>
          <a:xfrm>
            <a:off x="838200" y="43934"/>
            <a:ext cx="4404475" cy="369332"/>
          </a:xfrm>
          <a:prstGeom prst="rect">
            <a:avLst/>
          </a:prstGeom>
        </p:spPr>
        <p:txBody>
          <a:bodyPr wrap="none">
            <a:spAutoFit/>
          </a:bodyPr>
          <a:lstStyle/>
          <a:p>
            <a:r>
              <a:rPr lang="el-GR" i="1" dirty="0"/>
              <a:t>Παιδαγωγικό Τμήμα Δημοτικής Εκπαίδευσης</a:t>
            </a:r>
          </a:p>
        </p:txBody>
      </p:sp>
    </p:spTree>
    <p:extLst>
      <p:ext uri="{BB962C8B-B14F-4D97-AF65-F5344CB8AC3E}">
        <p14:creationId xmlns:p14="http://schemas.microsoft.com/office/powerpoint/2010/main" val="36228440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r>
              <a:rPr lang="el-GR"/>
              <a:t>Η βαρύτητα</a:t>
            </a:r>
          </a:p>
        </p:txBody>
      </p:sp>
      <p:sp>
        <p:nvSpPr>
          <p:cNvPr id="5" name="Θέση υποσέλιδου 4"/>
          <p:cNvSpPr>
            <a:spLocks noGrp="1"/>
          </p:cNvSpPr>
          <p:nvPr>
            <p:ph type="ftr" sz="quarter" idx="11"/>
          </p:nvPr>
        </p:nvSpPr>
        <p:spPr/>
        <p:txBody>
          <a:bodyPr/>
          <a:lstStyle/>
          <a:p>
            <a:r>
              <a:rPr lang="el-GR"/>
              <a:t>Η βαρύτητα</a:t>
            </a:r>
          </a:p>
        </p:txBody>
      </p:sp>
      <p:sp>
        <p:nvSpPr>
          <p:cNvPr id="6" name="Θέση αριθμού διαφάνειας 5"/>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2434974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r>
              <a:rPr lang="el-GR"/>
              <a:t>Η βαρύτητα</a:t>
            </a:r>
          </a:p>
        </p:txBody>
      </p:sp>
      <p:sp>
        <p:nvSpPr>
          <p:cNvPr id="6" name="Θέση υποσέλιδου 5"/>
          <p:cNvSpPr>
            <a:spLocks noGrp="1"/>
          </p:cNvSpPr>
          <p:nvPr>
            <p:ph type="ftr" sz="quarter" idx="11"/>
          </p:nvPr>
        </p:nvSpPr>
        <p:spPr/>
        <p:txBody>
          <a:bodyPr/>
          <a:lstStyle/>
          <a:p>
            <a:r>
              <a:rPr lang="el-GR"/>
              <a:t>Η βαρύτητα</a:t>
            </a:r>
          </a:p>
        </p:txBody>
      </p:sp>
      <p:sp>
        <p:nvSpPr>
          <p:cNvPr id="7" name="Θέση αριθμού διαφάνειας 6"/>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1096501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r>
              <a:rPr lang="el-GR"/>
              <a:t>Η βαρύτητα</a:t>
            </a:r>
          </a:p>
        </p:txBody>
      </p:sp>
      <p:sp>
        <p:nvSpPr>
          <p:cNvPr id="8" name="Θέση υποσέλιδου 7"/>
          <p:cNvSpPr>
            <a:spLocks noGrp="1"/>
          </p:cNvSpPr>
          <p:nvPr>
            <p:ph type="ftr" sz="quarter" idx="11"/>
          </p:nvPr>
        </p:nvSpPr>
        <p:spPr/>
        <p:txBody>
          <a:bodyPr/>
          <a:lstStyle/>
          <a:p>
            <a:r>
              <a:rPr lang="el-GR"/>
              <a:t>Η βαρύτητα</a:t>
            </a:r>
          </a:p>
        </p:txBody>
      </p:sp>
      <p:sp>
        <p:nvSpPr>
          <p:cNvPr id="9" name="Θέση αριθμού διαφάνειας 8"/>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3722329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r>
              <a:rPr lang="el-GR"/>
              <a:t>Η βαρύτητα</a:t>
            </a:r>
          </a:p>
        </p:txBody>
      </p:sp>
      <p:sp>
        <p:nvSpPr>
          <p:cNvPr id="4" name="Θέση υποσέλιδου 3"/>
          <p:cNvSpPr>
            <a:spLocks noGrp="1"/>
          </p:cNvSpPr>
          <p:nvPr>
            <p:ph type="ftr" sz="quarter" idx="11"/>
          </p:nvPr>
        </p:nvSpPr>
        <p:spPr/>
        <p:txBody>
          <a:bodyPr/>
          <a:lstStyle/>
          <a:p>
            <a:r>
              <a:rPr lang="el-GR"/>
              <a:t>Η βαρύτητα</a:t>
            </a:r>
          </a:p>
        </p:txBody>
      </p:sp>
      <p:sp>
        <p:nvSpPr>
          <p:cNvPr id="5" name="Θέση αριθμού διαφάνειας 4"/>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738034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r>
              <a:rPr lang="el-GR"/>
              <a:t>Η βαρύτητα</a:t>
            </a:r>
          </a:p>
        </p:txBody>
      </p:sp>
      <p:sp>
        <p:nvSpPr>
          <p:cNvPr id="3" name="Θέση υποσέλιδου 2"/>
          <p:cNvSpPr>
            <a:spLocks noGrp="1"/>
          </p:cNvSpPr>
          <p:nvPr>
            <p:ph type="ftr" sz="quarter" idx="11"/>
          </p:nvPr>
        </p:nvSpPr>
        <p:spPr/>
        <p:txBody>
          <a:bodyPr/>
          <a:lstStyle/>
          <a:p>
            <a:r>
              <a:rPr lang="el-GR"/>
              <a:t>Η βαρύτητα</a:t>
            </a:r>
          </a:p>
        </p:txBody>
      </p:sp>
      <p:sp>
        <p:nvSpPr>
          <p:cNvPr id="4" name="Θέση αριθμού διαφάνειας 3"/>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420372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r>
              <a:rPr lang="el-GR"/>
              <a:t>Η βαρύτητα</a:t>
            </a:r>
          </a:p>
        </p:txBody>
      </p:sp>
      <p:sp>
        <p:nvSpPr>
          <p:cNvPr id="6" name="Θέση υποσέλιδου 5"/>
          <p:cNvSpPr>
            <a:spLocks noGrp="1"/>
          </p:cNvSpPr>
          <p:nvPr>
            <p:ph type="ftr" sz="quarter" idx="11"/>
          </p:nvPr>
        </p:nvSpPr>
        <p:spPr/>
        <p:txBody>
          <a:bodyPr/>
          <a:lstStyle/>
          <a:p>
            <a:r>
              <a:rPr lang="el-GR"/>
              <a:t>Η βαρύτητα</a:t>
            </a:r>
          </a:p>
        </p:txBody>
      </p:sp>
      <p:sp>
        <p:nvSpPr>
          <p:cNvPr id="7" name="Θέση αριθμού διαφάνειας 6"/>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3265459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r>
              <a:rPr lang="el-GR"/>
              <a:t>Η βαρύτητα</a:t>
            </a:r>
          </a:p>
        </p:txBody>
      </p:sp>
      <p:sp>
        <p:nvSpPr>
          <p:cNvPr id="6" name="Θέση υποσέλιδου 5"/>
          <p:cNvSpPr>
            <a:spLocks noGrp="1"/>
          </p:cNvSpPr>
          <p:nvPr>
            <p:ph type="ftr" sz="quarter" idx="11"/>
          </p:nvPr>
        </p:nvSpPr>
        <p:spPr/>
        <p:txBody>
          <a:bodyPr/>
          <a:lstStyle/>
          <a:p>
            <a:r>
              <a:rPr lang="el-GR"/>
              <a:t>Η βαρύτητα</a:t>
            </a:r>
          </a:p>
        </p:txBody>
      </p:sp>
      <p:sp>
        <p:nvSpPr>
          <p:cNvPr id="7" name="Θέση αριθμού διαφάνειας 6"/>
          <p:cNvSpPr>
            <a:spLocks noGrp="1"/>
          </p:cNvSpPr>
          <p:nvPr>
            <p:ph type="sldNum" sz="quarter" idx="12"/>
          </p:nvPr>
        </p:nvSpPr>
        <p:spPr/>
        <p:txBody>
          <a:bodyPr/>
          <a:lstStyle/>
          <a:p>
            <a:fld id="{CD7B9762-35A4-44F9-A0AA-ED7C5AAFC099}" type="slidenum">
              <a:rPr lang="el-GR" smtClean="0"/>
              <a:t>‹#›</a:t>
            </a:fld>
            <a:endParaRPr lang="el-GR"/>
          </a:p>
        </p:txBody>
      </p:sp>
    </p:spTree>
    <p:extLst>
      <p:ext uri="{BB962C8B-B14F-4D97-AF65-F5344CB8AC3E}">
        <p14:creationId xmlns:p14="http://schemas.microsoft.com/office/powerpoint/2010/main" val="1501660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a:t>Η βαρύτητα</a:t>
            </a: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a:t>Η βαρύτητα</a:t>
            </a: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7B9762-35A4-44F9-A0AA-ED7C5AAFC099}" type="slidenum">
              <a:rPr lang="el-GR" smtClean="0"/>
              <a:t>‹#›</a:t>
            </a:fld>
            <a:endParaRPr lang="el-GR"/>
          </a:p>
        </p:txBody>
      </p:sp>
    </p:spTree>
    <p:extLst>
      <p:ext uri="{BB962C8B-B14F-4D97-AF65-F5344CB8AC3E}">
        <p14:creationId xmlns:p14="http://schemas.microsoft.com/office/powerpoint/2010/main" val="26408013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Φυσική</a:t>
            </a:r>
          </a:p>
        </p:txBody>
      </p:sp>
      <p:sp>
        <p:nvSpPr>
          <p:cNvPr id="3" name="Υπότιτλος 2"/>
          <p:cNvSpPr>
            <a:spLocks noGrp="1"/>
          </p:cNvSpPr>
          <p:nvPr>
            <p:ph type="subTitle" idx="1"/>
          </p:nvPr>
        </p:nvSpPr>
        <p:spPr/>
        <p:txBody>
          <a:bodyPr/>
          <a:lstStyle/>
          <a:p>
            <a:r>
              <a:rPr lang="el-GR" dirty="0"/>
              <a:t>Χατζηδημητρίου Μαρία</a:t>
            </a:r>
          </a:p>
        </p:txBody>
      </p:sp>
      <p:sp>
        <p:nvSpPr>
          <p:cNvPr id="4" name="Θέση υποσέλιδου 3">
            <a:extLst>
              <a:ext uri="{FF2B5EF4-FFF2-40B4-BE49-F238E27FC236}">
                <a16:creationId xmlns:a16="http://schemas.microsoft.com/office/drawing/2014/main" id="{5455838A-935A-4305-B670-BD4D84027067}"/>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5E2232D-D3A1-429A-BC4A-A5EA71F47170}"/>
              </a:ext>
            </a:extLst>
          </p:cNvPr>
          <p:cNvSpPr>
            <a:spLocks noGrp="1"/>
          </p:cNvSpPr>
          <p:nvPr>
            <p:ph type="sldNum" sz="quarter" idx="12"/>
          </p:nvPr>
        </p:nvSpPr>
        <p:spPr/>
        <p:txBody>
          <a:bodyPr/>
          <a:lstStyle/>
          <a:p>
            <a:fld id="{CD7B9762-35A4-44F9-A0AA-ED7C5AAFC099}" type="slidenum">
              <a:rPr lang="el-GR" smtClean="0"/>
              <a:t>1</a:t>
            </a:fld>
            <a:endParaRPr lang="el-GR"/>
          </a:p>
        </p:txBody>
      </p:sp>
    </p:spTree>
    <p:extLst>
      <p:ext uri="{BB962C8B-B14F-4D97-AF65-F5344CB8AC3E}">
        <p14:creationId xmlns:p14="http://schemas.microsoft.com/office/powerpoint/2010/main" val="1046359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Η Βαρύτητα.</a:t>
            </a:r>
          </a:p>
        </p:txBody>
      </p:sp>
      <p:sp>
        <p:nvSpPr>
          <p:cNvPr id="3" name="Θέση περιεχομένου 2"/>
          <p:cNvSpPr>
            <a:spLocks noGrp="1"/>
          </p:cNvSpPr>
          <p:nvPr>
            <p:ph idx="1"/>
          </p:nvPr>
        </p:nvSpPr>
        <p:spPr/>
        <p:txBody>
          <a:bodyPr>
            <a:normAutofit fontScale="77500" lnSpcReduction="20000"/>
          </a:bodyPr>
          <a:lstStyle/>
          <a:p>
            <a:r>
              <a:rPr lang="el-GR" dirty="0"/>
              <a:t>Στη φυσική, βαρύτητα ονομάζεται η ιδιότητα των υλικών σωμάτων να έλκουν και να έλκονται αμοιβαία με άλλα υλικά σώματα. Τα </a:t>
            </a:r>
            <a:r>
              <a:rPr lang="el-GR" dirty="0" err="1"/>
              <a:t>ελκόμενα</a:t>
            </a:r>
            <a:r>
              <a:rPr lang="el-GR"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 Η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a:t>
            </a:r>
            <a:r>
              <a:rPr lang="el-GR" dirty="0" err="1"/>
              <a:t>παρατηρούμε.Η</a:t>
            </a:r>
            <a:r>
              <a:rPr lang="el-GR" dirty="0"/>
              <a:t> δύναμη της βαρύτητας κρατά τους πλανήτες σε τροχιά γύρω από τον ήλιο. (Η εικόνα δεν βρίσκεται σε κλίμακα).Η βαρύτητα είναι μία από τις τέσσερις βασικές αλληλεπιδράσεις στη φύση. Οι άλλες τρεις είναι η ηλεκτρομαγνητική δύναμη, η ασθενής πυρηνική και η ισχυρή πυρηνική. Η βαρύτητα είναι η πιο αδύναμη από τις τέσσερις αλληλεπιδράσεις, αλλά δρα σε μεγάλες αποστάσεις και είναι πάντοτε ελκτική.</a:t>
            </a:r>
          </a:p>
        </p:txBody>
      </p:sp>
      <p:sp>
        <p:nvSpPr>
          <p:cNvPr id="4" name="Θέση υποσέλιδου 3">
            <a:extLst>
              <a:ext uri="{FF2B5EF4-FFF2-40B4-BE49-F238E27FC236}">
                <a16:creationId xmlns:a16="http://schemas.microsoft.com/office/drawing/2014/main" id="{5C38355A-2E23-4735-940A-E36E8304C2B4}"/>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2CE5AC51-5472-44FA-804E-A96B5A860C65}"/>
              </a:ext>
            </a:extLst>
          </p:cNvPr>
          <p:cNvSpPr>
            <a:spLocks noGrp="1"/>
          </p:cNvSpPr>
          <p:nvPr>
            <p:ph type="sldNum" sz="quarter" idx="12"/>
          </p:nvPr>
        </p:nvSpPr>
        <p:spPr/>
        <p:txBody>
          <a:bodyPr/>
          <a:lstStyle/>
          <a:p>
            <a:fld id="{CD7B9762-35A4-44F9-A0AA-ED7C5AAFC099}" type="slidenum">
              <a:rPr lang="el-GR" smtClean="0"/>
              <a:t>2</a:t>
            </a:fld>
            <a:endParaRPr lang="el-GR" dirty="0"/>
          </a:p>
        </p:txBody>
      </p:sp>
    </p:spTree>
    <p:extLst>
      <p:ext uri="{BB962C8B-B14F-4D97-AF65-F5344CB8AC3E}">
        <p14:creationId xmlns:p14="http://schemas.microsoft.com/office/powerpoint/2010/main" val="15161030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25369"/>
            <a:ext cx="10515600" cy="1325563"/>
          </a:xfrm>
        </p:spPr>
        <p:txBody>
          <a:bodyPr/>
          <a:lstStyle/>
          <a:p>
            <a:r>
              <a:rPr lang="el-GR" dirty="0"/>
              <a:t>Ποιος ανακάλυψε την βαρύτητα;</a:t>
            </a:r>
          </a:p>
        </p:txBody>
      </p:sp>
      <p:sp>
        <p:nvSpPr>
          <p:cNvPr id="3" name="Θέση περιεχομένου 2"/>
          <p:cNvSpPr>
            <a:spLocks noGrp="1"/>
          </p:cNvSpPr>
          <p:nvPr>
            <p:ph idx="1"/>
          </p:nvPr>
        </p:nvSpPr>
        <p:spPr/>
        <p:txBody>
          <a:bodyPr>
            <a:normAutofit fontScale="62500" lnSpcReduction="20000"/>
          </a:bodyPr>
          <a:lstStyle/>
          <a:p>
            <a:r>
              <a:rPr lang="el-GR" dirty="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a:t>
            </a:r>
            <a:r>
              <a:rPr lang="el-GR" dirty="0" err="1"/>
              <a:t>Βραχμαγκούπτα</a:t>
            </a:r>
            <a:r>
              <a:rPr lang="el-GR" dirty="0"/>
              <a:t> (</a:t>
            </a:r>
            <a:r>
              <a:rPr lang="el-GR" dirty="0" err="1"/>
              <a:t>Brahmagupta</a:t>
            </a:r>
            <a:r>
              <a:rPr lang="el-GR" dirty="0"/>
              <a:t>)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a:t>
            </a:r>
            <a:r>
              <a:rPr lang="el-GR" dirty="0" err="1"/>
              <a:t>gurutvā-karṣaṇam</a:t>
            </a:r>
            <a:r>
              <a:rPr lang="el-GR" dirty="0"/>
              <a:t>', σήμαινε 'η έλξη του βάρους'. Ο </a:t>
            </a:r>
            <a:r>
              <a:rPr lang="el-GR" dirty="0" err="1"/>
              <a:t>Βραχμαγκούπτα</a:t>
            </a:r>
            <a:r>
              <a:rPr lang="el-GR" dirty="0"/>
              <a:t> επίσης υιοθέτησε το ηλιοκεντρικό σύστημα για την βαρύτητα, το οποίο είχε νωρίτερα αναπτύξει ο </a:t>
            </a:r>
            <a:r>
              <a:rPr lang="el-GR" dirty="0" err="1"/>
              <a:t>Αριαμπιάτα</a:t>
            </a:r>
            <a:r>
              <a:rPr lang="el-GR" dirty="0"/>
              <a:t> (</a:t>
            </a:r>
            <a:r>
              <a:rPr lang="el-GR" dirty="0" err="1"/>
              <a:t>Aryabhata</a:t>
            </a:r>
            <a:r>
              <a:rPr lang="el-GR" dirty="0"/>
              <a:t>) το 499.Εργαζόμενος πάνω σε αυτές τις ιδέες, το 1687 ο Άγγλος μαθηματικός Σερ Ισαάκ </a:t>
            </a:r>
            <a:r>
              <a:rPr lang="el-GR" dirty="0" err="1"/>
              <a:t>Νεύτων</a:t>
            </a:r>
            <a:r>
              <a:rPr lang="el-GR" dirty="0"/>
              <a:t> (</a:t>
            </a:r>
            <a:r>
              <a:rPr lang="el-GR" dirty="0" err="1"/>
              <a:t>Sir</a:t>
            </a:r>
            <a:r>
              <a:rPr lang="el-GR" dirty="0"/>
              <a:t> </a:t>
            </a:r>
            <a:r>
              <a:rPr lang="el-GR" dirty="0" err="1"/>
              <a:t>Isaac</a:t>
            </a:r>
            <a:r>
              <a:rPr lang="el-GR" dirty="0"/>
              <a:t> </a:t>
            </a:r>
            <a:r>
              <a:rPr lang="el-GR" dirty="0" err="1"/>
              <a:t>Newton</a:t>
            </a:r>
            <a:r>
              <a:rPr lang="el-GR" dirty="0"/>
              <a:t>) δημοσίευσε το διάσημο έργο του "</a:t>
            </a:r>
            <a:r>
              <a:rPr lang="el-GR" dirty="0" err="1"/>
              <a:t>Principia</a:t>
            </a:r>
            <a:r>
              <a:rPr lang="el-GR" dirty="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p>
        </p:txBody>
      </p:sp>
      <p:sp>
        <p:nvSpPr>
          <p:cNvPr id="4" name="Θέση υποσέλιδου 3">
            <a:extLst>
              <a:ext uri="{FF2B5EF4-FFF2-40B4-BE49-F238E27FC236}">
                <a16:creationId xmlns:a16="http://schemas.microsoft.com/office/drawing/2014/main" id="{BD781F63-55C1-4A48-AB78-DD0CA8FB1E63}"/>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A1CA4CD-1FEB-4335-8720-8765C171AEC9}"/>
              </a:ext>
            </a:extLst>
          </p:cNvPr>
          <p:cNvSpPr>
            <a:spLocks noGrp="1"/>
          </p:cNvSpPr>
          <p:nvPr>
            <p:ph type="sldNum" sz="quarter" idx="12"/>
          </p:nvPr>
        </p:nvSpPr>
        <p:spPr/>
        <p:txBody>
          <a:bodyPr/>
          <a:lstStyle/>
          <a:p>
            <a:fld id="{CD7B9762-35A4-44F9-A0AA-ED7C5AAFC099}" type="slidenum">
              <a:rPr lang="el-GR" smtClean="0"/>
              <a:t>3</a:t>
            </a:fld>
            <a:endParaRPr lang="el-GR" dirty="0"/>
          </a:p>
        </p:txBody>
      </p:sp>
    </p:spTree>
    <p:extLst>
      <p:ext uri="{BB962C8B-B14F-4D97-AF65-F5344CB8AC3E}">
        <p14:creationId xmlns:p14="http://schemas.microsoft.com/office/powerpoint/2010/main" val="11344620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Πως μας επηρεάζει η βαρύτητα;</a:t>
            </a:r>
          </a:p>
        </p:txBody>
      </p:sp>
      <p:graphicFrame>
        <p:nvGraphicFramePr>
          <p:cNvPr id="8" name="Θέση περιεχομένου 7">
            <a:extLst>
              <a:ext uri="{FF2B5EF4-FFF2-40B4-BE49-F238E27FC236}">
                <a16:creationId xmlns:a16="http://schemas.microsoft.com/office/drawing/2014/main" id="{A0793837-E8B3-4316-91CF-E09B6026D679}"/>
              </a:ext>
            </a:extLst>
          </p:cNvPr>
          <p:cNvGraphicFramePr>
            <a:graphicFrameLocks noGrp="1"/>
          </p:cNvGraphicFramePr>
          <p:nvPr>
            <p:ph idx="1"/>
            <p:extLst>
              <p:ext uri="{D42A27DB-BD31-4B8C-83A1-F6EECF244321}">
                <p14:modId xmlns:p14="http://schemas.microsoft.com/office/powerpoint/2010/main" val="9768803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Θέση υποσέλιδου 3">
            <a:extLst>
              <a:ext uri="{FF2B5EF4-FFF2-40B4-BE49-F238E27FC236}">
                <a16:creationId xmlns:a16="http://schemas.microsoft.com/office/drawing/2014/main" id="{ADD4AC76-9EDC-491C-8B42-999A3573ED6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57BC0309-609F-4F07-9505-073A54BB3479}"/>
              </a:ext>
            </a:extLst>
          </p:cNvPr>
          <p:cNvSpPr>
            <a:spLocks noGrp="1"/>
          </p:cNvSpPr>
          <p:nvPr>
            <p:ph type="sldNum" sz="quarter" idx="12"/>
          </p:nvPr>
        </p:nvSpPr>
        <p:spPr/>
        <p:txBody>
          <a:bodyPr/>
          <a:lstStyle/>
          <a:p>
            <a:fld id="{CD7B9762-35A4-44F9-A0AA-ED7C5AAFC099}" type="slidenum">
              <a:rPr lang="el-GR" smtClean="0"/>
              <a:t>4</a:t>
            </a:fld>
            <a:endParaRPr lang="el-GR" dirty="0"/>
          </a:p>
        </p:txBody>
      </p:sp>
    </p:spTree>
    <p:extLst>
      <p:ext uri="{BB962C8B-B14F-4D97-AF65-F5344CB8AC3E}">
        <p14:creationId xmlns:p14="http://schemas.microsoft.com/office/powerpoint/2010/main" val="860651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Η βαρύτητα στη σελήνη</a:t>
            </a:r>
          </a:p>
        </p:txBody>
      </p:sp>
      <p:sp>
        <p:nvSpPr>
          <p:cNvPr id="3" name="Θέση περιεχομένου 2"/>
          <p:cNvSpPr>
            <a:spLocks noGrp="1"/>
          </p:cNvSpPr>
          <p:nvPr>
            <p:ph idx="1"/>
          </p:nvPr>
        </p:nvSpPr>
        <p:spPr/>
        <p:txBody>
          <a:bodyPr/>
          <a:lstStyle/>
          <a:p>
            <a:r>
              <a:rPr lang="el-GR" dirty="0"/>
              <a:t>Οι ανακαλύψεις και εφαρμογές σύμφωνα με το νόμο της Βαρύτητας του Νεύτωνα μας έχουν δώσει λεπτομερείς πληροφορίες σχετικά με τους πλανήτες στο ηλιακό μας σύστημα, τη μάζα του ήλιου και την απόσταση των μακρινών αστερισμών. Παρόλο που δεν έχουμε φτάσει σε όλους τους πλανήτες ξέρουμε τη μάζα τους και αυτό επιτεύχθηκε μέσω της μελέτης των νόμων της βαρύτητας. Στο διάστημα όλα τα σώματα βρίσκονται σε τροχιά γύρω από αντικείμενα με πολύ μεγαλύτερη μάζα και αυτό εξαιτίας της δύναμης της βαρύτητας. Οι πλανήτες βρίσκονται σε τροχιά γύρω από τους αστέρες, οι αστέρες γύρω από τα κέντρα των γαλαξιών και οι γαλαξίες γύρω από ένα κέντρο μάζας σε συστοιχίες.</a:t>
            </a:r>
          </a:p>
        </p:txBody>
      </p:sp>
      <p:sp>
        <p:nvSpPr>
          <p:cNvPr id="4" name="Θέση υποσέλιδου 3">
            <a:extLst>
              <a:ext uri="{FF2B5EF4-FFF2-40B4-BE49-F238E27FC236}">
                <a16:creationId xmlns:a16="http://schemas.microsoft.com/office/drawing/2014/main" id="{909578E7-65D1-457D-BFD7-3B5A1426A306}"/>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FD4F7605-FC99-4946-B6F1-71088BBB5595}"/>
              </a:ext>
            </a:extLst>
          </p:cNvPr>
          <p:cNvSpPr>
            <a:spLocks noGrp="1"/>
          </p:cNvSpPr>
          <p:nvPr>
            <p:ph type="sldNum" sz="quarter" idx="12"/>
          </p:nvPr>
        </p:nvSpPr>
        <p:spPr/>
        <p:txBody>
          <a:bodyPr/>
          <a:lstStyle/>
          <a:p>
            <a:fld id="{CD7B9762-35A4-44F9-A0AA-ED7C5AAFC099}" type="slidenum">
              <a:rPr lang="el-GR" smtClean="0"/>
              <a:t>5</a:t>
            </a:fld>
            <a:endParaRPr lang="el-GR" dirty="0"/>
          </a:p>
        </p:txBody>
      </p:sp>
    </p:spTree>
    <p:extLst>
      <p:ext uri="{BB962C8B-B14F-4D97-AF65-F5344CB8AC3E}">
        <p14:creationId xmlns:p14="http://schemas.microsoft.com/office/powerpoint/2010/main" val="34045040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dirty="0"/>
              <a:t>Επίλογος</a:t>
            </a:r>
          </a:p>
        </p:txBody>
      </p:sp>
      <p:sp>
        <p:nvSpPr>
          <p:cNvPr id="3" name="Θέση περιεχομένου 2"/>
          <p:cNvSpPr>
            <a:spLocks noGrp="1"/>
          </p:cNvSpPr>
          <p:nvPr>
            <p:ph idx="1"/>
          </p:nvPr>
        </p:nvSpPr>
        <p:spPr/>
        <p:txBody>
          <a:bodyPr/>
          <a:lstStyle/>
          <a:p>
            <a:r>
              <a:rPr lang="el-GR" dirty="0"/>
              <a:t>Σας ευχαριστώ.</a:t>
            </a:r>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4150" y="3105943"/>
            <a:ext cx="4377836" cy="3071019"/>
          </a:xfrm>
          <a:prstGeom prst="rect">
            <a:avLst/>
          </a:prstGeom>
        </p:spPr>
      </p:pic>
      <p:sp>
        <p:nvSpPr>
          <p:cNvPr id="5" name="Θέση υποσέλιδου 4">
            <a:extLst>
              <a:ext uri="{FF2B5EF4-FFF2-40B4-BE49-F238E27FC236}">
                <a16:creationId xmlns:a16="http://schemas.microsoft.com/office/drawing/2014/main" id="{2DADCD7C-3F0C-40BD-972B-8B1B4FB9DF5C}"/>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7B8CB63-D25E-4174-B137-46E59142AA9D}"/>
              </a:ext>
            </a:extLst>
          </p:cNvPr>
          <p:cNvSpPr>
            <a:spLocks noGrp="1"/>
          </p:cNvSpPr>
          <p:nvPr>
            <p:ph type="sldNum" sz="quarter" idx="12"/>
          </p:nvPr>
        </p:nvSpPr>
        <p:spPr/>
        <p:txBody>
          <a:bodyPr/>
          <a:lstStyle/>
          <a:p>
            <a:fld id="{CD7B9762-35A4-44F9-A0AA-ED7C5AAFC099}" type="slidenum">
              <a:rPr lang="el-GR" smtClean="0"/>
              <a:t>6</a:t>
            </a:fld>
            <a:endParaRPr lang="el-GR" dirty="0"/>
          </a:p>
        </p:txBody>
      </p:sp>
    </p:spTree>
    <p:extLst>
      <p:ext uri="{BB962C8B-B14F-4D97-AF65-F5344CB8AC3E}">
        <p14:creationId xmlns:p14="http://schemas.microsoft.com/office/powerpoint/2010/main" val="1569833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714</Words>
  <Application>Microsoft Office PowerPoint</Application>
  <PresentationFormat>Ευρεία οθόνη</PresentationFormat>
  <Paragraphs>28</Paragraphs>
  <Slides>6</Slides>
  <Notes>1</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Φυσική</vt:lpstr>
      <vt:lpstr>Η Βαρύτητα.</vt:lpstr>
      <vt:lpstr>Ποιος ανακάλυψε την βαρύτητα;</vt:lpstr>
      <vt:lpstr>Πως μας επηρεάζει η βαρύτητα;</vt:lpstr>
      <vt:lpstr>Η βαρύτητα στη σελήνη</vt:lpstr>
      <vt:lpstr>Επίλογος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Φυσική</dc:title>
  <dc:creator>Δημήτρης</dc:creator>
  <cp:lastModifiedBy>Mαρία</cp:lastModifiedBy>
  <cp:revision>15</cp:revision>
  <dcterms:created xsi:type="dcterms:W3CDTF">2018-04-22T11:52:28Z</dcterms:created>
  <dcterms:modified xsi:type="dcterms:W3CDTF">2018-04-23T19:29:11Z</dcterms:modified>
</cp:coreProperties>
</file>